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869d1deda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869d1deda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869d1dedad_0_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869d1dedad_0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869d1dedad_0_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869d1dedad_0_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c6d6d352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c6d6d352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c6d6d35273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c6d6d3527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c6d6d35273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c6d6d3527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c6d6d3527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c6d6d3527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869d1dedad_0_5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869d1dedad_0_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869d1dedad_0_5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869d1dedad_0_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help.stryd.com/en/" TargetMode="External"/><Relationship Id="rId4" Type="http://schemas.openxmlformats.org/officeDocument/2006/relationships/hyperlink" Target="https://learn.stryd.com" TargetMode="External"/><Relationship Id="rId5" Type="http://schemas.openxmlformats.org/officeDocument/2006/relationships/hyperlink" Target="https://blog.stryd.com" TargetMode="External"/><Relationship Id="rId6" Type="http://schemas.openxmlformats.org/officeDocument/2006/relationships/hyperlink" Target="https://irp-cdn.multiscreensite.com/dc479d29/files/uploaded/Understanding-Running-Effectiveness-Steve-Palladino.pdf" TargetMode="External"/><Relationship Id="rId7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gif"/><Relationship Id="rId4" Type="http://schemas.openxmlformats.org/officeDocument/2006/relationships/image" Target="../media/image11.gif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7F7F7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Tora_logo1.png"/>
          <p:cNvPicPr preferRelativeResize="0"/>
          <p:nvPr/>
        </p:nvPicPr>
        <p:blipFill rotWithShape="1">
          <a:blip r:embed="rId3">
            <a:alphaModFix/>
          </a:blip>
          <a:srcRect b="16328" l="14245" r="14345" t="18041"/>
          <a:stretch/>
        </p:blipFill>
        <p:spPr>
          <a:xfrm>
            <a:off x="6498025" y="893700"/>
            <a:ext cx="2306701" cy="317557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602025" y="852325"/>
            <a:ext cx="59580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2"/>
                </a:solidFill>
              </a:rPr>
              <a:t>T</a:t>
            </a:r>
            <a:r>
              <a:rPr lang="en" sz="4800">
                <a:solidFill>
                  <a:schemeClr val="dk2"/>
                </a:solidFill>
              </a:rPr>
              <a:t>ECHNIQUE</a:t>
            </a:r>
            <a:endParaRPr sz="4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2"/>
                </a:solidFill>
              </a:rPr>
              <a:t>O</a:t>
            </a:r>
            <a:r>
              <a:rPr lang="en" sz="4800">
                <a:solidFill>
                  <a:schemeClr val="dk2"/>
                </a:solidFill>
              </a:rPr>
              <a:t>PTIMIZATION</a:t>
            </a:r>
            <a:endParaRPr sz="4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2"/>
                </a:solidFill>
              </a:rPr>
              <a:t>R</a:t>
            </a:r>
            <a:r>
              <a:rPr lang="en" sz="4800">
                <a:solidFill>
                  <a:schemeClr val="dk2"/>
                </a:solidFill>
              </a:rPr>
              <a:t>UNNING</a:t>
            </a:r>
            <a:endParaRPr sz="4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2"/>
                </a:solidFill>
              </a:rPr>
              <a:t>A</a:t>
            </a:r>
            <a:r>
              <a:rPr lang="en" sz="4800">
                <a:solidFill>
                  <a:schemeClr val="dk2"/>
                </a:solidFill>
              </a:rPr>
              <a:t>GENT</a:t>
            </a:r>
            <a:endParaRPr sz="4800">
              <a:solidFill>
                <a:schemeClr val="dk2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684775" y="4576125"/>
            <a:ext cx="595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Peter Ovcharov f.n.:45805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EFDF5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 title="Tora_watches_runn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7073" y="445025"/>
            <a:ext cx="2585226" cy="38874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TORA?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RAG Aгентна система  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Използва ‘domain-specific’ знания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Размишлява върху данни, 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завис</a:t>
            </a:r>
            <a:r>
              <a:rPr lang="en"/>
              <a:t>е</a:t>
            </a:r>
            <a:r>
              <a:rPr lang="en"/>
              <a:t>щи от запитването на потребителя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Оценява своите разсъждения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Структирира лесен за разбиране отговор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EF8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TORA KNOW?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799250"/>
            <a:ext cx="5892900" cy="21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Знания от научни статии и данни на потребителя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Съхраняват се в ChromaDB векторна база данни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При получаване на въпрос от потребителя,  се извличат сегменти съдържащи релевантни данни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 title="Tora_note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3800" y="1387210"/>
            <a:ext cx="2086650" cy="264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EF8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920"/>
              <a:t>TEXT EXTRACTION</a:t>
            </a:r>
            <a:endParaRPr sz="2920"/>
          </a:p>
        </p:txBody>
      </p:sp>
      <p:sp>
        <p:nvSpPr>
          <p:cNvPr id="76" name="Google Shape;76;p16"/>
          <p:cNvSpPr txBox="1"/>
          <p:nvPr/>
        </p:nvSpPr>
        <p:spPr>
          <a:xfrm>
            <a:off x="311700" y="1017725"/>
            <a:ext cx="7994700" cy="10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Данните се извличат от статии за биомеханика и физиология при спортисти практикуващи тичане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(Главен източник са проучванията на STRYD, достъпни от различни платформи 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https://help.stryd.com/en/</a:t>
            </a:r>
            <a:r>
              <a:rPr lang="en" sz="1600">
                <a:solidFill>
                  <a:schemeClr val="dk2"/>
                </a:solidFill>
              </a:rPr>
              <a:t> </a:t>
            </a:r>
            <a:r>
              <a:rPr lang="en" sz="1600" u="sng">
                <a:solidFill>
                  <a:schemeClr val="hlink"/>
                </a:solidFill>
                <a:hlinkClick r:id="rId4"/>
              </a:rPr>
              <a:t>https://learn.stryd.com</a:t>
            </a:r>
            <a:r>
              <a:rPr lang="en" sz="1600">
                <a:solidFill>
                  <a:schemeClr val="dk2"/>
                </a:solidFill>
              </a:rPr>
              <a:t> </a:t>
            </a:r>
            <a:r>
              <a:rPr lang="en" sz="1600" u="sng">
                <a:solidFill>
                  <a:schemeClr val="hlink"/>
                </a:solidFill>
                <a:hlinkClick r:id="rId5"/>
              </a:rPr>
              <a:t>https://blog.stryd.com</a:t>
            </a:r>
            <a:r>
              <a:rPr lang="en" sz="1600">
                <a:solidFill>
                  <a:schemeClr val="dk2"/>
                </a:solidFill>
              </a:rPr>
              <a:t> </a:t>
            </a:r>
            <a:r>
              <a:rPr lang="en" sz="1600" u="sng">
                <a:solidFill>
                  <a:schemeClr val="hlink"/>
                </a:solidFill>
                <a:hlinkClick r:id="rId6"/>
              </a:rPr>
              <a:t>Understanding-Running-Effectiveness-Steve-Palladino</a:t>
            </a:r>
            <a:r>
              <a:rPr lang="en" sz="1600">
                <a:solidFill>
                  <a:schemeClr val="dk2"/>
                </a:solidFill>
              </a:rPr>
              <a:t> )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534125" y="2679900"/>
            <a:ext cx="5313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Поради спецификата на данните (научни статии) се налага запазване на ‘важни сегменти’, върху трях НЕ трябва </a:t>
            </a:r>
            <a:r>
              <a:rPr lang="en" sz="1600">
                <a:solidFill>
                  <a:schemeClr val="dk2"/>
                </a:solidFill>
              </a:rPr>
              <a:t>дирекно </a:t>
            </a:r>
            <a:r>
              <a:rPr lang="en" sz="1600">
                <a:solidFill>
                  <a:schemeClr val="dk2"/>
                </a:solidFill>
              </a:rPr>
              <a:t> да се прилага summarization!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Целта е да се запази структурата на данните в сегментите, тъй като тя влияе на семантиката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78" name="Google Shape;78;p16" title="Tora_research3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63050" y="2134413"/>
            <a:ext cx="2169247" cy="275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PERSONALIZED ATHLETE PROFILE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6086400" cy="34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b="1" lang="en"/>
              <a:t>Oсновните метрики </a:t>
            </a:r>
            <a:r>
              <a:rPr lang="en"/>
              <a:t>при тичане и </a:t>
            </a:r>
            <a:r>
              <a:rPr b="1" lang="en"/>
              <a:t>физиологичните данни </a:t>
            </a:r>
            <a:r>
              <a:rPr lang="en"/>
              <a:t>на потребителя са извлечени от системата COROS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 </a:t>
            </a:r>
            <a:r>
              <a:rPr b="1" lang="en"/>
              <a:t>видео материял</a:t>
            </a:r>
            <a:r>
              <a:rPr lang="en"/>
              <a:t> с 210fps global shutter stereo camera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 с помощтта на модел за разпознаване на пози (</a:t>
            </a:r>
            <a:r>
              <a:rPr b="1" lang="en"/>
              <a:t>human pose estimation</a:t>
            </a:r>
            <a:r>
              <a:rPr lang="en"/>
              <a:t>), се извличат и </a:t>
            </a:r>
            <a:r>
              <a:rPr b="1" lang="en"/>
              <a:t>кодират характеристиките </a:t>
            </a:r>
            <a:r>
              <a:rPr lang="en"/>
              <a:t>на механиката на потребителя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 кодирането позволява да се прилагат изследванията на STRYD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0450" y="1466090"/>
            <a:ext cx="1920900" cy="1440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7482" y="79978"/>
            <a:ext cx="1669450" cy="166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 rotWithShape="1">
          <a:blip r:embed="rId5">
            <a:alphaModFix/>
          </a:blip>
          <a:srcRect b="21104" l="18756" r="22204" t="4162"/>
          <a:stretch/>
        </p:blipFill>
        <p:spPr>
          <a:xfrm>
            <a:off x="7931350" y="2734975"/>
            <a:ext cx="985575" cy="124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04300" y="3190863"/>
            <a:ext cx="120015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0" y="99175"/>
            <a:ext cx="8728500" cy="6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STRYD FOOTPATH RESEARCH ↔ USER’S MECHANICS</a:t>
            </a:r>
            <a:endParaRPr/>
          </a:p>
        </p:txBody>
      </p:sp>
      <p:pic>
        <p:nvPicPr>
          <p:cNvPr id="94" name="Google Shape;94;p18" title="stryd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40637"/>
            <a:ext cx="4249101" cy="212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 title="overlay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3287" y="0"/>
            <a:ext cx="2982587" cy="279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 title="footpath plot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94175" y="2796576"/>
            <a:ext cx="3649826" cy="234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 title="0 stryd foothpath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764750"/>
            <a:ext cx="4249100" cy="2378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DF5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TAG-AWARE-SUMMARIZATION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017725"/>
            <a:ext cx="6093600" cy="17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/>
            </a:pPr>
            <a:r>
              <a:rPr lang="en"/>
              <a:t>Извличане на текстовите данни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/>
            </a:pPr>
            <a:r>
              <a:rPr lang="en"/>
              <a:t>Сегментиране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/>
            </a:pPr>
            <a:r>
              <a:rPr lang="en"/>
              <a:t>Всеки сегмент се покрива с таг, който описва съдържанието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/>
            </a:pPr>
            <a:r>
              <a:rPr lang="en"/>
              <a:t>В ChromaDB за влагането се използват таговете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arenR"/>
            </a:pPr>
            <a:r>
              <a:rPr lang="en"/>
              <a:t>Съдържанието се съхранява като метаданни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3608298" y="2863701"/>
            <a:ext cx="5202900" cy="1468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646753" y="2886003"/>
            <a:ext cx="5215200" cy="14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300"/>
              <a:t>&lt;Peak-Follow-Through&gt;</a:t>
            </a:r>
            <a:endParaRPr b="1" sz="13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/>
              <a:t>Peak Follow Through</a:t>
            </a:r>
            <a:endParaRPr sz="13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/>
              <a:t>Location: The yellow dot on the far left, halfway up the "Back Side."</a:t>
            </a:r>
            <a:endParaRPr sz="13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/>
              <a:t>Description: This represents the point of maximum rearward extension of the foot after it leaves the ground. A point further to the left indicates a longer "back-kick" or follow-through.</a:t>
            </a:r>
            <a:endParaRPr sz="13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300"/>
              <a:t>&lt;/Peak-Follow-Through&gt;</a:t>
            </a:r>
            <a:endParaRPr sz="1300"/>
          </a:p>
        </p:txBody>
      </p:sp>
      <p:pic>
        <p:nvPicPr>
          <p:cNvPr id="106" name="Google Shape;106;p19" title="Tora_research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650" y="2571750"/>
            <a:ext cx="1857504" cy="2146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DF5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TORA THINK?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2112325" y="1413046"/>
            <a:ext cx="7177500" cy="325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Използва </a:t>
            </a:r>
            <a:r>
              <a:rPr b="1" lang="en"/>
              <a:t>R-E-D</a:t>
            </a:r>
            <a:r>
              <a:rPr lang="en"/>
              <a:t> модел за разсъждения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REASON (THINK):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	Извличане на данни + генериране на начален отговор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EVALUATE: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Проверка за логическата свързаност и релевантност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DRAW CONCLUSIONS: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Генериране на заключение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 rotWithShape="1">
          <a:blip r:embed="rId3">
            <a:alphaModFix/>
          </a:blip>
          <a:srcRect b="55799" l="11354" r="12028" t="0"/>
          <a:stretch/>
        </p:blipFill>
        <p:spPr>
          <a:xfrm>
            <a:off x="5514457" y="362893"/>
            <a:ext cx="2544600" cy="93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 title="Tora_note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418" y="1863655"/>
            <a:ext cx="2012905" cy="264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B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2806444" y="465575"/>
            <a:ext cx="3232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TORA IN PRACTICE</a:t>
            </a:r>
            <a:endParaRPr/>
          </a:p>
        </p:txBody>
      </p:sp>
      <p:pic>
        <p:nvPicPr>
          <p:cNvPr id="120" name="Google Shape;120;p21" title="Tora_and_runner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6441" y="1569464"/>
            <a:ext cx="3930401" cy="262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